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7" r:id="rId3"/>
    <p:sldId id="258" r:id="rId4"/>
  </p:sldIdLst>
  <p:sldSz cx="9144000" cy="18000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9EC2"/>
    <a:srgbClr val="EEEA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4"/>
  </p:normalViewPr>
  <p:slideViewPr>
    <p:cSldViewPr snapToGrid="0">
      <p:cViewPr>
        <p:scale>
          <a:sx n="60" d="100"/>
          <a:sy n="60" d="100"/>
        </p:scale>
        <p:origin x="3120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945943"/>
            <a:ext cx="7772400" cy="626689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9454516"/>
            <a:ext cx="6858000" cy="434599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4B78F-2652-354B-B65B-9E689404B46B}" type="datetimeFigureOut">
              <a:rPr kumimoji="1" lang="zh-CN" altLang="en-US" smtClean="0"/>
              <a:t>2024/5/20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5A65B-44E1-A34E-9F5F-5C10308A9C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1058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4B78F-2652-354B-B65B-9E689404B46B}" type="datetimeFigureOut">
              <a:rPr kumimoji="1" lang="zh-CN" altLang="en-US" smtClean="0"/>
              <a:t>2024/5/20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5A65B-44E1-A34E-9F5F-5C10308A9C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1205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958369"/>
            <a:ext cx="1971675" cy="152547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958369"/>
            <a:ext cx="5800725" cy="152547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4B78F-2652-354B-B65B-9E689404B46B}" type="datetimeFigureOut">
              <a:rPr kumimoji="1" lang="zh-CN" altLang="en-US" smtClean="0"/>
              <a:t>2024/5/20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5A65B-44E1-A34E-9F5F-5C10308A9C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2058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4B78F-2652-354B-B65B-9E689404B46B}" type="datetimeFigureOut">
              <a:rPr kumimoji="1" lang="zh-CN" altLang="en-US" smtClean="0"/>
              <a:t>2024/5/20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5A65B-44E1-A34E-9F5F-5C10308A9C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074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4487671"/>
            <a:ext cx="7886700" cy="748777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2046282"/>
            <a:ext cx="7886700" cy="393764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4B78F-2652-354B-B65B-9E689404B46B}" type="datetimeFigureOut">
              <a:rPr kumimoji="1" lang="zh-CN" altLang="en-US" smtClean="0"/>
              <a:t>2024/5/20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5A65B-44E1-A34E-9F5F-5C10308A9C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1834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4791843"/>
            <a:ext cx="3886200" cy="1142125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4791843"/>
            <a:ext cx="3886200" cy="1142125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4B78F-2652-354B-B65B-9E689404B46B}" type="datetimeFigureOut">
              <a:rPr kumimoji="1" lang="zh-CN" altLang="en-US" smtClean="0"/>
              <a:t>2024/5/20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5A65B-44E1-A34E-9F5F-5C10308A9C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3297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958373"/>
            <a:ext cx="7886700" cy="347929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4412664"/>
            <a:ext cx="3868340" cy="216257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6575242"/>
            <a:ext cx="3868340" cy="967119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4412664"/>
            <a:ext cx="3887391" cy="216257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6575242"/>
            <a:ext cx="3887391" cy="967119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4B78F-2652-354B-B65B-9E689404B46B}" type="datetimeFigureOut">
              <a:rPr kumimoji="1" lang="zh-CN" altLang="en-US" smtClean="0"/>
              <a:t>2024/5/20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5A65B-44E1-A34E-9F5F-5C10308A9C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2559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4B78F-2652-354B-B65B-9E689404B46B}" type="datetimeFigureOut">
              <a:rPr kumimoji="1" lang="zh-CN" altLang="en-US" smtClean="0"/>
              <a:t>2024/5/20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5A65B-44E1-A34E-9F5F-5C10308A9C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43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4B78F-2652-354B-B65B-9E689404B46B}" type="datetimeFigureOut">
              <a:rPr kumimoji="1" lang="zh-CN" altLang="en-US" smtClean="0"/>
              <a:t>2024/5/20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5A65B-44E1-A34E-9F5F-5C10308A9C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0291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200044"/>
            <a:ext cx="2949178" cy="42001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2591766"/>
            <a:ext cx="4629150" cy="127921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5400199"/>
            <a:ext cx="2949178" cy="1000453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4B78F-2652-354B-B65B-9E689404B46B}" type="datetimeFigureOut">
              <a:rPr kumimoji="1" lang="zh-CN" altLang="en-US" smtClean="0"/>
              <a:t>2024/5/20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5A65B-44E1-A34E-9F5F-5C10308A9C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5753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200044"/>
            <a:ext cx="2949178" cy="42001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2591766"/>
            <a:ext cx="4629150" cy="1279213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5400199"/>
            <a:ext cx="2949178" cy="1000453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4B78F-2652-354B-B65B-9E689404B46B}" type="datetimeFigureOut">
              <a:rPr kumimoji="1" lang="zh-CN" altLang="en-US" smtClean="0"/>
              <a:t>2024/5/20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5A65B-44E1-A34E-9F5F-5C10308A9C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4562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958373"/>
            <a:ext cx="7886700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4791843"/>
            <a:ext cx="7886700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16683952"/>
            <a:ext cx="2057400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E4B78F-2652-354B-B65B-9E689404B46B}" type="datetimeFigureOut">
              <a:rPr kumimoji="1" lang="zh-CN" altLang="en-US" smtClean="0"/>
              <a:t>2024/5/20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16683952"/>
            <a:ext cx="3086100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16683952"/>
            <a:ext cx="2057400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45A65B-44E1-A34E-9F5F-5C10308A9C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6165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image" Target="../media/image21.emf"/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12" Type="http://schemas.openxmlformats.org/officeDocument/2006/relationships/image" Target="../media/image20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11" Type="http://schemas.openxmlformats.org/officeDocument/2006/relationships/image" Target="../media/image19.emf"/><Relationship Id="rId5" Type="http://schemas.openxmlformats.org/officeDocument/2006/relationships/image" Target="../media/image13.emf"/><Relationship Id="rId10" Type="http://schemas.openxmlformats.org/officeDocument/2006/relationships/image" Target="../media/image18.emf"/><Relationship Id="rId4" Type="http://schemas.openxmlformats.org/officeDocument/2006/relationships/image" Target="../media/image12.emf"/><Relationship Id="rId9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形 2">
            <a:extLst>
              <a:ext uri="{FF2B5EF4-FFF2-40B4-BE49-F238E27FC236}">
                <a16:creationId xmlns:a16="http://schemas.microsoft.com/office/drawing/2014/main" id="{BE831E20-E3E3-913E-1D22-D653E522A3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514" t="54509" r="797" b="8036"/>
          <a:stretch/>
        </p:blipFill>
        <p:spPr>
          <a:xfrm>
            <a:off x="1189490" y="5746648"/>
            <a:ext cx="3794889" cy="1478834"/>
          </a:xfrm>
          <a:prstGeom prst="rect">
            <a:avLst/>
          </a:prstGeom>
        </p:spPr>
      </p:pic>
      <p:pic>
        <p:nvPicPr>
          <p:cNvPr id="18" name="图片 17" descr="图形用户界面, 图示, 应用程序&#10;&#10;描述已自动生成">
            <a:extLst>
              <a:ext uri="{FF2B5EF4-FFF2-40B4-BE49-F238E27FC236}">
                <a16:creationId xmlns:a16="http://schemas.microsoft.com/office/drawing/2014/main" id="{6052D43E-4C93-1F44-FBF2-07DF3E7869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020"/>
          <a:stretch/>
        </p:blipFill>
        <p:spPr>
          <a:xfrm>
            <a:off x="1031566" y="7292555"/>
            <a:ext cx="6306316" cy="486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36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形用户界面, 图示, 应用程序&#10;&#10;描述已自动生成">
            <a:extLst>
              <a:ext uri="{FF2B5EF4-FFF2-40B4-BE49-F238E27FC236}">
                <a16:creationId xmlns:a16="http://schemas.microsoft.com/office/drawing/2014/main" id="{6052D43E-4C93-1F44-FBF2-07DF3E7869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020"/>
          <a:stretch/>
        </p:blipFill>
        <p:spPr>
          <a:xfrm>
            <a:off x="220406" y="5711349"/>
            <a:ext cx="8703193" cy="6717982"/>
          </a:xfrm>
          <a:prstGeom prst="rect">
            <a:avLst/>
          </a:prstGeom>
        </p:spPr>
      </p:pic>
      <p:pic>
        <p:nvPicPr>
          <p:cNvPr id="13" name="图片 12" descr="背景图案&#10;&#10;中度可信度描述已自动生成">
            <a:extLst>
              <a:ext uri="{FF2B5EF4-FFF2-40B4-BE49-F238E27FC236}">
                <a16:creationId xmlns:a16="http://schemas.microsoft.com/office/drawing/2014/main" id="{6E432A1D-C5F2-CF92-FA26-D1D878FAB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56" y="5711351"/>
            <a:ext cx="5148971" cy="1913205"/>
          </a:xfrm>
          <a:prstGeom prst="rect">
            <a:avLst/>
          </a:prstGeom>
        </p:spPr>
      </p:pic>
      <p:pic>
        <p:nvPicPr>
          <p:cNvPr id="11" name="图片 10" descr="图形用户界面, 图示, 应用程序&#10;&#10;描述已自动生成">
            <a:extLst>
              <a:ext uri="{FF2B5EF4-FFF2-40B4-BE49-F238E27FC236}">
                <a16:creationId xmlns:a16="http://schemas.microsoft.com/office/drawing/2014/main" id="{4AD6860E-F2E7-0CC5-C96B-F588511E41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13" t="31838" r="38110" b="52462"/>
          <a:stretch/>
        </p:blipFill>
        <p:spPr>
          <a:xfrm>
            <a:off x="1032052" y="5959104"/>
            <a:ext cx="4046011" cy="157794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DC3F530-2B3A-19CE-F6AA-02C913C4F2EB}"/>
              </a:ext>
            </a:extLst>
          </p:cNvPr>
          <p:cNvSpPr txBox="1"/>
          <p:nvPr/>
        </p:nvSpPr>
        <p:spPr>
          <a:xfrm>
            <a:off x="1988096" y="5711349"/>
            <a:ext cx="2133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b="1" dirty="0">
                <a:latin typeface="Calibri" panose="020F0502020204030204" pitchFamily="34" charset="0"/>
                <a:cs typeface="Calibri" panose="020F0502020204030204" pitchFamily="34" charset="0"/>
              </a:rPr>
              <a:t>Long-Short Term Memory (LSTM)</a:t>
            </a:r>
            <a:endParaRPr kumimoji="1" lang="zh-CN" altLang="en-US" sz="11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B6E8ACA-D243-8112-6343-162F00870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9320" y="7709847"/>
            <a:ext cx="1270000" cy="27676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6F23F629-0B42-21DC-881F-A3DAAA56F8A4}"/>
              </a:ext>
            </a:extLst>
          </p:cNvPr>
          <p:cNvSpPr txBox="1"/>
          <p:nvPr/>
        </p:nvSpPr>
        <p:spPr>
          <a:xfrm>
            <a:off x="3573200" y="7653995"/>
            <a:ext cx="2188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b="1" dirty="0">
                <a:latin typeface="Calibri" panose="020F0502020204030204" pitchFamily="34" charset="0"/>
                <a:cs typeface="Calibri" panose="020F0502020204030204" pitchFamily="34" charset="0"/>
              </a:rPr>
              <a:t>Residual Neural Network (</a:t>
            </a:r>
            <a:r>
              <a:rPr kumimoji="1" lang="en-US" altLang="zh-CN" sz="11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ResNet</a:t>
            </a:r>
            <a:r>
              <a:rPr kumimoji="1" lang="en-US" altLang="zh-CN" sz="1100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kumimoji="1" lang="zh-CN" altLang="en-US" sz="11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" name="图片 21" descr="背景图案&#10;&#10;低可信度描述已自动生成">
            <a:extLst>
              <a:ext uri="{FF2B5EF4-FFF2-40B4-BE49-F238E27FC236}">
                <a16:creationId xmlns:a16="http://schemas.microsoft.com/office/drawing/2014/main" id="{FF563DA0-EDA9-C782-9CDC-4C23F7EDD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455" y="7549784"/>
            <a:ext cx="1671851" cy="24622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C70F5AB6-9E26-CEFF-E4AC-E008D1E1FA57}"/>
              </a:ext>
            </a:extLst>
          </p:cNvPr>
          <p:cNvSpPr txBox="1"/>
          <p:nvPr/>
        </p:nvSpPr>
        <p:spPr>
          <a:xfrm>
            <a:off x="359058" y="7510574"/>
            <a:ext cx="1718227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50" i="1" dirty="0">
                <a:solidFill>
                  <a:srgbClr val="AE9EC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A. Individual Models</a:t>
            </a:r>
            <a:endParaRPr kumimoji="1" lang="zh-CN" altLang="en-US" sz="1450" i="1" dirty="0">
              <a:solidFill>
                <a:srgbClr val="AE9EC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图片 23" descr="图片包含 背景图案&#10;&#10;描述已自动生成">
            <a:extLst>
              <a:ext uri="{FF2B5EF4-FFF2-40B4-BE49-F238E27FC236}">
                <a16:creationId xmlns:a16="http://schemas.microsoft.com/office/drawing/2014/main" id="{F1208FC8-35F4-3D86-E9E3-982B70A0E0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6616" y="8886031"/>
            <a:ext cx="355703" cy="22860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0F547E5D-474E-EBFE-4351-9B84E77D4807}"/>
              </a:ext>
            </a:extLst>
          </p:cNvPr>
          <p:cNvSpPr txBox="1"/>
          <p:nvPr/>
        </p:nvSpPr>
        <p:spPr>
          <a:xfrm>
            <a:off x="5147493" y="8840580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800" b="1" dirty="0">
                <a:latin typeface="Arial" panose="020B0604020202020204" pitchFamily="34" charset="0"/>
                <a:cs typeface="Arial" panose="020B0604020202020204" pitchFamily="34" charset="0"/>
              </a:rPr>
              <a:t>CHD</a:t>
            </a:r>
          </a:p>
          <a:p>
            <a:pPr algn="ctr"/>
            <a:r>
              <a:rPr kumimoji="1" lang="en-US" altLang="zh-CN" sz="800" b="1" dirty="0">
                <a:latin typeface="Arial" panose="020B0604020202020204" pitchFamily="34" charset="0"/>
                <a:cs typeface="Arial" panose="020B0604020202020204" pitchFamily="34" charset="0"/>
              </a:rPr>
              <a:t>Yes/No</a:t>
            </a:r>
            <a:endParaRPr kumimoji="1" lang="zh-CN" alt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B622F5F4-5651-B616-E2B8-37E632EDB2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1844" y="9892158"/>
            <a:ext cx="736600" cy="22860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EEF1FDFB-EF38-6DEC-0B47-3622391FA01C}"/>
              </a:ext>
            </a:extLst>
          </p:cNvPr>
          <p:cNvSpPr txBox="1"/>
          <p:nvPr/>
        </p:nvSpPr>
        <p:spPr>
          <a:xfrm>
            <a:off x="7770752" y="9922103"/>
            <a:ext cx="636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ResNet</a:t>
            </a:r>
            <a:endParaRPr kumimoji="1" lang="zh-CN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B7F3E803-E442-DE71-E769-890F9425D5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898" y="12103738"/>
            <a:ext cx="1625600" cy="22860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7D3914A6-FC26-1711-587A-2D36EF4FBF2A}"/>
              </a:ext>
            </a:extLst>
          </p:cNvPr>
          <p:cNvSpPr txBox="1"/>
          <p:nvPr/>
        </p:nvSpPr>
        <p:spPr>
          <a:xfrm>
            <a:off x="329753" y="12056871"/>
            <a:ext cx="1691553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50" i="1" dirty="0">
                <a:solidFill>
                  <a:srgbClr val="AE9EC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B. Ensemble Models</a:t>
            </a:r>
            <a:endParaRPr kumimoji="1" lang="zh-CN" altLang="en-US" sz="1450" i="1" dirty="0">
              <a:solidFill>
                <a:srgbClr val="AE9EC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244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D617DAC-43DA-F6CE-30FA-9865F89CA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663" y="7445287"/>
            <a:ext cx="3323360" cy="215412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6A7E119-E7E0-812F-BFFE-139389689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663" y="876110"/>
            <a:ext cx="3294799" cy="21356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A20B0DA-9A45-0A1F-8F6B-31344AD4D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271" y="883220"/>
            <a:ext cx="3728377" cy="213561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5B217E2-C12F-45BF-D949-1ECAF9831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940" y="3026369"/>
            <a:ext cx="3417396" cy="221507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7C6CE3E-3063-227B-8D8C-E515B3523E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0236" y="3098296"/>
            <a:ext cx="3731411" cy="213735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7A9553F-72C0-BBD9-6045-8063F0E464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1944" y="5243340"/>
            <a:ext cx="3413387" cy="220549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2BDB612-60AE-EB6B-EED9-7697183A70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0658" y="5337790"/>
            <a:ext cx="3728141" cy="2135479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2A979CA1-5B45-6D35-3645-F4AD71C6916D}"/>
              </a:ext>
            </a:extLst>
          </p:cNvPr>
          <p:cNvSpPr txBox="1"/>
          <p:nvPr/>
        </p:nvSpPr>
        <p:spPr>
          <a:xfrm>
            <a:off x="564710" y="5090869"/>
            <a:ext cx="705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(a3) RF</a:t>
            </a:r>
            <a:endParaRPr kumimoji="1" lang="zh-CN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13E454E-0C3F-5732-C01B-E18D5EAE7F1E}"/>
              </a:ext>
            </a:extLst>
          </p:cNvPr>
          <p:cNvSpPr txBox="1"/>
          <p:nvPr/>
        </p:nvSpPr>
        <p:spPr>
          <a:xfrm>
            <a:off x="549193" y="7277548"/>
            <a:ext cx="833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(a4) SVM</a:t>
            </a:r>
            <a:endParaRPr kumimoji="1" lang="zh-CN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41613318-30F0-4A87-6864-FCB6488F54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8706" y="10153334"/>
            <a:ext cx="3674753" cy="2104898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0BD5F5C1-7028-76F4-0597-D5ADB45FD7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7663" y="10043153"/>
            <a:ext cx="3417397" cy="2215079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B8E1F61C-0222-A711-F1B5-1121B42536C7}"/>
              </a:ext>
            </a:extLst>
          </p:cNvPr>
          <p:cNvSpPr txBox="1"/>
          <p:nvPr/>
        </p:nvSpPr>
        <p:spPr>
          <a:xfrm>
            <a:off x="563162" y="9904653"/>
            <a:ext cx="930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(b1) LSTM</a:t>
            </a:r>
            <a:endParaRPr kumimoji="1" lang="zh-CN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1A56D4BC-0427-A5E6-3C02-077CEF4E5B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7663" y="12258232"/>
            <a:ext cx="3409380" cy="2209883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67007FC1-3049-F5BA-3522-39EF6F91E5C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28706" y="12378004"/>
            <a:ext cx="3674753" cy="2104898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95BBD6B8-7673-A325-36CD-791E34BE8BC7}"/>
              </a:ext>
            </a:extLst>
          </p:cNvPr>
          <p:cNvSpPr txBox="1"/>
          <p:nvPr/>
        </p:nvSpPr>
        <p:spPr>
          <a:xfrm>
            <a:off x="549193" y="580410"/>
            <a:ext cx="1963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i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 4 ML Approaches</a:t>
            </a:r>
            <a:endParaRPr kumimoji="1" lang="zh-CN" altLang="en-US" sz="1400" b="1" i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43CE36D-B143-BA60-6ABD-8A0BEF73BF50}"/>
              </a:ext>
            </a:extLst>
          </p:cNvPr>
          <p:cNvSpPr txBox="1"/>
          <p:nvPr/>
        </p:nvSpPr>
        <p:spPr>
          <a:xfrm>
            <a:off x="564710" y="844480"/>
            <a:ext cx="705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(a1) LR</a:t>
            </a:r>
            <a:endParaRPr kumimoji="1" lang="zh-CN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03C6ECD-5DDF-3BC7-E638-9696AE1DCAD9}"/>
              </a:ext>
            </a:extLst>
          </p:cNvPr>
          <p:cNvSpPr txBox="1"/>
          <p:nvPr/>
        </p:nvSpPr>
        <p:spPr>
          <a:xfrm>
            <a:off x="563162" y="2836688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(a2) NB</a:t>
            </a:r>
            <a:endParaRPr kumimoji="1" lang="zh-CN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B72A804-D651-B614-ED79-E2BAA3DBE09A}"/>
              </a:ext>
            </a:extLst>
          </p:cNvPr>
          <p:cNvSpPr/>
          <p:nvPr/>
        </p:nvSpPr>
        <p:spPr>
          <a:xfrm>
            <a:off x="563165" y="580410"/>
            <a:ext cx="8017670" cy="9044318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F8458B2-0D4C-6F49-5587-115305AC656A}"/>
              </a:ext>
            </a:extLst>
          </p:cNvPr>
          <p:cNvSpPr txBox="1"/>
          <p:nvPr/>
        </p:nvSpPr>
        <p:spPr>
          <a:xfrm>
            <a:off x="563162" y="12063613"/>
            <a:ext cx="10374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(b2) </a:t>
            </a:r>
            <a:r>
              <a:rPr kumimoji="1" lang="en-US" altLang="zh-C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ResNet</a:t>
            </a:r>
            <a:endParaRPr kumimoji="1" lang="zh-CN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72D9623-D100-D9C3-FF77-B8878A4794F0}"/>
              </a:ext>
            </a:extLst>
          </p:cNvPr>
          <p:cNvSpPr txBox="1"/>
          <p:nvPr/>
        </p:nvSpPr>
        <p:spPr>
          <a:xfrm>
            <a:off x="568429" y="9645047"/>
            <a:ext cx="1944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i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(B) 2 DL Approaches</a:t>
            </a:r>
            <a:endParaRPr kumimoji="1" lang="zh-CN" altLang="en-US" sz="1400" b="1" i="1" dirty="0">
              <a:solidFill>
                <a:schemeClr val="tx2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1953F46-2C31-C6CE-C28B-971A605E3A37}"/>
              </a:ext>
            </a:extLst>
          </p:cNvPr>
          <p:cNvSpPr/>
          <p:nvPr/>
        </p:nvSpPr>
        <p:spPr>
          <a:xfrm>
            <a:off x="563165" y="9624728"/>
            <a:ext cx="8017670" cy="4940358"/>
          </a:xfrm>
          <a:prstGeom prst="rect">
            <a:avLst/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78DEAFF-4634-CD25-5A59-5D67B1FFF7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17114" y="7517068"/>
            <a:ext cx="3586346" cy="205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62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主题​​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1074</TotalTime>
  <Words>61</Words>
  <Application>Microsoft Macintosh PowerPoint</Application>
  <PresentationFormat>自定义</PresentationFormat>
  <Paragraphs>15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8" baseType="lpstr">
      <vt:lpstr>Aptos</vt:lpstr>
      <vt:lpstr>Aptos Display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佳铭 黄</dc:creator>
  <cp:lastModifiedBy>佳铭 黄</cp:lastModifiedBy>
  <cp:revision>7</cp:revision>
  <dcterms:created xsi:type="dcterms:W3CDTF">2024-05-19T16:35:28Z</dcterms:created>
  <dcterms:modified xsi:type="dcterms:W3CDTF">2024-05-20T15:31:26Z</dcterms:modified>
</cp:coreProperties>
</file>